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95" r:id="rId2"/>
    <p:sldId id="296" r:id="rId3"/>
    <p:sldId id="335" r:id="rId4"/>
    <p:sldId id="304" r:id="rId5"/>
    <p:sldId id="334" r:id="rId6"/>
    <p:sldId id="333" r:id="rId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orient="horz" pos="3849">
          <p15:clr>
            <a:srgbClr val="A4A3A4"/>
          </p15:clr>
        </p15:guide>
        <p15:guide id="3" orient="horz" pos="639">
          <p15:clr>
            <a:srgbClr val="A4A3A4"/>
          </p15:clr>
        </p15:guide>
        <p15:guide id="4" orient="horz" pos="317">
          <p15:clr>
            <a:srgbClr val="A4A3A4"/>
          </p15:clr>
        </p15:guide>
        <p15:guide id="5" orient="horz" pos="2157">
          <p15:clr>
            <a:srgbClr val="A4A3A4"/>
          </p15:clr>
        </p15:guide>
        <p15:guide id="6" orient="horz" pos="752">
          <p15:clr>
            <a:srgbClr val="A4A3A4"/>
          </p15:clr>
        </p15:guide>
        <p15:guide id="7" pos="2880">
          <p15:clr>
            <a:srgbClr val="A4A3A4"/>
          </p15:clr>
        </p15:guide>
        <p15:guide id="8" pos="288">
          <p15:clr>
            <a:srgbClr val="A4A3A4"/>
          </p15:clr>
        </p15:guide>
        <p15:guide id="9" pos="5302">
          <p15:clr>
            <a:srgbClr val="A4A3A4"/>
          </p15:clr>
        </p15:guide>
        <p15:guide id="10" pos="5472">
          <p15:clr>
            <a:srgbClr val="A4A3A4"/>
          </p15:clr>
        </p15:guide>
        <p15:guide id="11" pos="55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3D"/>
    <a:srgbClr val="616265"/>
    <a:srgbClr val="DD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473" autoAdjust="0"/>
  </p:normalViewPr>
  <p:slideViewPr>
    <p:cSldViewPr>
      <p:cViewPr>
        <p:scale>
          <a:sx n="100" d="100"/>
          <a:sy n="100" d="100"/>
        </p:scale>
        <p:origin x="-1656" y="-210"/>
      </p:cViewPr>
      <p:guideLst>
        <p:guide orient="horz"/>
        <p:guide orient="horz" pos="3849"/>
        <p:guide orient="horz" pos="639"/>
        <p:guide orient="horz" pos="317"/>
        <p:guide orient="horz" pos="2157"/>
        <p:guide orient="horz" pos="752"/>
        <p:guide pos="2880"/>
        <p:guide pos="288"/>
        <p:guide pos="5302"/>
        <p:guide pos="5472"/>
        <p:guide pos="55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97A6E32B-B331-4ABA-BAC2-0AD4A85A65D1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CB762DF-4A50-448E-AE27-EEF8E315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65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03901BC3-3D0F-4774-B7D6-DA2F40498026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8CD4A1DC-1111-4AD5-8D41-B86459B945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03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4A1DC-1111-4AD5-8D41-B86459B9459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94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4A1DC-1111-4AD5-8D41-B86459B9459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94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4A1DC-1111-4AD5-8D41-B86459B9459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76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4A1DC-1111-4AD5-8D41-B86459B9459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76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9"/>
          <p:cNvGrpSpPr/>
          <p:nvPr userDrawn="1"/>
        </p:nvGrpSpPr>
        <p:grpSpPr bwMode="hidden">
          <a:xfrm>
            <a:off x="0" y="1181100"/>
            <a:ext cx="9144000" cy="5143500"/>
            <a:chOff x="0" y="0"/>
            <a:chExt cx="9144000" cy="5143500"/>
          </a:xfrm>
        </p:grpSpPr>
        <p:sp>
          <p:nvSpPr>
            <p:cNvPr id="16" name="Rectangle 15"/>
            <p:cNvSpPr/>
            <p:nvPr userDrawn="1"/>
          </p:nvSpPr>
          <p:spPr bwMode="hidden">
            <a:xfrm>
              <a:off x="0" y="0"/>
              <a:ext cx="457200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 bwMode="hidden">
            <a:xfrm>
              <a:off x="8686800" y="0"/>
              <a:ext cx="457200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 bwMode="hidden">
            <a:xfrm>
              <a:off x="0" y="3790950"/>
              <a:ext cx="9144000" cy="1352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 bwMode="hidden">
            <a:xfrm rot="-3540000">
              <a:off x="8483424" y="3474150"/>
              <a:ext cx="561406" cy="472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9"/>
          <p:cNvGrpSpPr/>
          <p:nvPr userDrawn="1"/>
        </p:nvGrpSpPr>
        <p:grpSpPr bwMode="hidden">
          <a:xfrm>
            <a:off x="0" y="0"/>
            <a:ext cx="9144000" cy="6858000"/>
            <a:chOff x="0" y="0"/>
            <a:chExt cx="9144000" cy="5143500"/>
          </a:xfrm>
        </p:grpSpPr>
        <p:sp>
          <p:nvSpPr>
            <p:cNvPr id="8" name="Rectangle 7"/>
            <p:cNvSpPr/>
            <p:nvPr userDrawn="1"/>
          </p:nvSpPr>
          <p:spPr bwMode="hidden">
            <a:xfrm>
              <a:off x="0" y="0"/>
              <a:ext cx="457200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 bwMode="hidden">
            <a:xfrm>
              <a:off x="8686800" y="0"/>
              <a:ext cx="457200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 bwMode="hidden">
            <a:xfrm>
              <a:off x="0" y="3790950"/>
              <a:ext cx="9144000" cy="1352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 bwMode="hidden">
            <a:xfrm rot="-3540000">
              <a:off x="8483424" y="3474150"/>
              <a:ext cx="561406" cy="472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19100"/>
            <a:ext cx="7735824" cy="1676401"/>
          </a:xfrm>
        </p:spPr>
        <p:txBody>
          <a:bodyPr anchor="b"/>
          <a:lstStyle>
            <a:lvl1pPr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Seminar Title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 userDrawn="1">
            <p:ph type="body" sz="quarter" idx="10"/>
          </p:nvPr>
        </p:nvSpPr>
        <p:spPr>
          <a:xfrm>
            <a:off x="685801" y="2171699"/>
            <a:ext cx="7731125" cy="2578100"/>
          </a:xfrm>
        </p:spPr>
        <p:txBody>
          <a:bodyPr/>
          <a:lstStyle>
            <a:lvl1pPr marL="0" indent="0">
              <a:buFont typeface="Arial" pitchFamily="34" charset="0"/>
              <a:buNone/>
              <a:defRPr sz="2000" b="0" baseline="0">
                <a:solidFill>
                  <a:schemeClr val="bg1"/>
                </a:solidFill>
                <a:latin typeface="+mn-lt"/>
              </a:defRPr>
            </a:lvl1pPr>
            <a:lvl2pPr marL="0" indent="0">
              <a:buFont typeface="Arial" pitchFamily="34" charset="0"/>
              <a:buNone/>
              <a:defRPr sz="2100" b="0">
                <a:latin typeface="+mn-lt"/>
              </a:defRPr>
            </a:lvl2pPr>
            <a:lvl3pPr marL="0" indent="0">
              <a:buNone/>
              <a:defRPr sz="2100" b="0">
                <a:latin typeface="+mn-lt"/>
              </a:defRPr>
            </a:lvl3pPr>
            <a:lvl4pPr marL="0" indent="0">
              <a:buNone/>
              <a:defRPr sz="2100" b="0">
                <a:latin typeface="+mn-lt"/>
              </a:defRPr>
            </a:lvl4pPr>
            <a:lvl5pPr marL="0" indent="0">
              <a:buFont typeface="Arial" pitchFamily="34" charset="0"/>
              <a:buNone/>
              <a:defRPr sz="2100" b="0"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2100"/>
            </a:lvl6pPr>
            <a:lvl7pPr marL="0" indent="0">
              <a:spcBef>
                <a:spcPts val="0"/>
              </a:spcBef>
              <a:buNone/>
              <a:defRPr sz="2100"/>
            </a:lvl7pPr>
            <a:lvl8pPr marL="0" indent="0">
              <a:spcBef>
                <a:spcPts val="0"/>
              </a:spcBef>
              <a:buNone/>
              <a:defRPr sz="2100"/>
            </a:lvl8pPr>
            <a:lvl9pPr marL="0" indent="0">
              <a:spcBef>
                <a:spcPts val="0"/>
              </a:spcBef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20" name="Picture 19" descr="sae_vrt_dbl_rgb_pos_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247714"/>
            <a:ext cx="1591917" cy="12204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rse Objectiv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 bwMode="hidden">
          <a:xfrm>
            <a:off x="0" y="387990"/>
            <a:ext cx="9144000" cy="6477000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67056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Course Objectives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33400" y="1447800"/>
            <a:ext cx="7315200" cy="4114800"/>
          </a:xfrm>
        </p:spPr>
        <p:txBody>
          <a:bodyPr/>
          <a:lstStyle>
            <a:lvl1pPr marL="0" indent="0">
              <a:buFont typeface="Arial" pitchFamily="34" charset="0"/>
              <a:buNone/>
              <a:defRPr baseline="0"/>
            </a:lvl1pPr>
            <a:lvl3pPr>
              <a:defRPr/>
            </a:lvl3pPr>
          </a:lstStyle>
          <a:p>
            <a:pPr lvl="0"/>
            <a:r>
              <a:rPr lang="en-US" dirty="0" smtClean="0"/>
              <a:t>By the end of this course you will be able to:</a:t>
            </a:r>
          </a:p>
          <a:p>
            <a:pPr lvl="2"/>
            <a:r>
              <a:rPr lang="en-US" dirty="0" smtClean="0"/>
              <a:t> Objective 1</a:t>
            </a:r>
          </a:p>
          <a:p>
            <a:pPr lvl="2"/>
            <a:r>
              <a:rPr lang="en-US" dirty="0" smtClean="0"/>
              <a:t> Objective 2</a:t>
            </a:r>
          </a:p>
        </p:txBody>
      </p:sp>
    </p:spTree>
    <p:extLst>
      <p:ext uri="{BB962C8B-B14F-4D97-AF65-F5344CB8AC3E}">
        <p14:creationId xmlns:p14="http://schemas.microsoft.com/office/powerpoint/2010/main" val="73576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76299"/>
            <a:ext cx="7620000" cy="457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7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Module x</a:t>
            </a:r>
          </a:p>
        </p:txBody>
      </p:sp>
      <p:sp>
        <p:nvSpPr>
          <p:cNvPr id="12" name="Freeform 11"/>
          <p:cNvSpPr/>
          <p:nvPr userDrawn="1"/>
        </p:nvSpPr>
        <p:spPr>
          <a:xfrm>
            <a:off x="445641" y="579275"/>
            <a:ext cx="8244362" cy="5536529"/>
          </a:xfrm>
          <a:custGeom>
            <a:avLst/>
            <a:gdLst>
              <a:gd name="connsiteX0" fmla="*/ 11141 w 8244362"/>
              <a:gd name="connsiteY0" fmla="*/ 0 h 5536529"/>
              <a:gd name="connsiteX1" fmla="*/ 0 w 8244362"/>
              <a:gd name="connsiteY1" fmla="*/ 5525389 h 5536529"/>
              <a:gd name="connsiteX2" fmla="*/ 7976977 w 8244362"/>
              <a:gd name="connsiteY2" fmla="*/ 5536529 h 5536529"/>
              <a:gd name="connsiteX3" fmla="*/ 8244362 w 8244362"/>
              <a:gd name="connsiteY3" fmla="*/ 5057514 h 5536529"/>
              <a:gd name="connsiteX4" fmla="*/ 8244362 w 8244362"/>
              <a:gd name="connsiteY4" fmla="*/ 0 h 5536529"/>
              <a:gd name="connsiteX5" fmla="*/ 11141 w 8244362"/>
              <a:gd name="connsiteY5" fmla="*/ 0 h 553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44362" h="5536529">
                <a:moveTo>
                  <a:pt x="11141" y="0"/>
                </a:moveTo>
                <a:cubicBezTo>
                  <a:pt x="7427" y="1841796"/>
                  <a:pt x="3714" y="3683593"/>
                  <a:pt x="0" y="5525389"/>
                </a:cubicBezTo>
                <a:lnTo>
                  <a:pt x="7976977" y="5536529"/>
                </a:lnTo>
                <a:lnTo>
                  <a:pt x="8244362" y="5057514"/>
                </a:lnTo>
                <a:lnTo>
                  <a:pt x="8244362" y="0"/>
                </a:lnTo>
                <a:lnTo>
                  <a:pt x="11141" y="0"/>
                </a:lnTo>
                <a:close/>
              </a:path>
            </a:pathLst>
          </a:custGeom>
          <a:noFill/>
          <a:ln w="2857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Objectiv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 bwMode="hidden">
          <a:xfrm>
            <a:off x="0" y="380999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 userDrawn="1"/>
        </p:nvSpPr>
        <p:spPr bwMode="hidden">
          <a:xfrm>
            <a:off x="0" y="2010247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67056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Module Objectives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09600" y="1367365"/>
            <a:ext cx="8229600" cy="4876800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smtClean="0"/>
              <a:t>Click to edit Master text styles</a:t>
            </a:r>
          </a:p>
          <a:p>
            <a:pPr marL="0" lvl="1" indent="0">
              <a:buNone/>
            </a:pPr>
            <a:r>
              <a:rPr lang="en-US" sz="2800" smtClean="0"/>
              <a:t>Second level</a:t>
            </a:r>
          </a:p>
          <a:p>
            <a:pPr marL="0" lvl="2" indent="0">
              <a:buNone/>
            </a:pPr>
            <a:r>
              <a:rPr lang="en-US" sz="2800" smtClean="0"/>
              <a:t>Third level</a:t>
            </a:r>
          </a:p>
          <a:p>
            <a:pPr marL="0" lvl="3" indent="0">
              <a:buNone/>
            </a:pPr>
            <a:r>
              <a:rPr lang="en-US" sz="2800" smtClean="0"/>
              <a:t>Fourth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 bwMode="hidden">
          <a:xfrm>
            <a:off x="0" y="381000"/>
            <a:ext cx="9144000" cy="5791200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 userDrawn="1"/>
        </p:nvSpPr>
        <p:spPr bwMode="hidden">
          <a:xfrm>
            <a:off x="0" y="2010247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67056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533400" y="1219200"/>
            <a:ext cx="8229600" cy="4876800"/>
          </a:xfrm>
        </p:spPr>
        <p:txBody>
          <a:bodyPr/>
          <a:lstStyle/>
          <a:p>
            <a:pPr lvl="0"/>
            <a:r>
              <a:rPr lang="en-US" sz="2800" smtClean="0"/>
              <a:t>Click to edit Master text styles</a:t>
            </a:r>
          </a:p>
          <a:p>
            <a:pPr lvl="1"/>
            <a:r>
              <a:rPr lang="en-US" sz="2800" smtClean="0"/>
              <a:t>Second level</a:t>
            </a:r>
          </a:p>
          <a:p>
            <a:pPr lvl="2"/>
            <a:r>
              <a:rPr lang="en-US" sz="280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4979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Summar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 bwMode="hidden">
          <a:xfrm>
            <a:off x="0" y="381000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 userDrawn="1"/>
        </p:nvSpPr>
        <p:spPr bwMode="hidden">
          <a:xfrm>
            <a:off x="0" y="2010247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67056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Module Summary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533400" y="1219200"/>
            <a:ext cx="8229600" cy="4876800"/>
          </a:xfrm>
        </p:spPr>
        <p:txBody>
          <a:bodyPr/>
          <a:lstStyle/>
          <a:p>
            <a:pPr lvl="0"/>
            <a:r>
              <a:rPr lang="en-US" sz="2800" smtClean="0"/>
              <a:t>Click to edit Master text styles</a:t>
            </a:r>
          </a:p>
          <a:p>
            <a:pPr lvl="1"/>
            <a:r>
              <a:rPr lang="en-US" sz="280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44979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705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4965"/>
            <a:ext cx="8229600" cy="4876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665" r:id="rId3"/>
    <p:sldLayoutId id="2147483650" r:id="rId4"/>
    <p:sldLayoutId id="2147483701" r:id="rId5"/>
    <p:sldLayoutId id="2147483702" r:id="rId6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74625" indent="-174625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465138" indent="-23336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682625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976313" indent="-231775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976313" indent="-231775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974725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976313" indent="-231775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cap="none" dirty="0" smtClean="0">
                <a:solidFill>
                  <a:schemeClr val="bg1"/>
                </a:solidFill>
              </a:rPr>
              <a:t>Baja SAE </a:t>
            </a:r>
            <a:r>
              <a:rPr lang="en-US" dirty="0" smtClean="0"/>
              <a:t>Technical Bulletin</a:t>
            </a:r>
            <a:endParaRPr lang="en-US" sz="3200" cap="none" dirty="0"/>
          </a:p>
        </p:txBody>
      </p:sp>
      <p:sp>
        <p:nvSpPr>
          <p:cNvPr id="2" name="Subtitl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2017-1: Transponder </a:t>
            </a:r>
            <a:r>
              <a:rPr lang="en-US" sz="2800" dirty="0" smtClean="0">
                <a:solidFill>
                  <a:schemeClr val="bg1"/>
                </a:solidFill>
              </a:rPr>
              <a:t>Types &amp; Cost Reporting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2"/>
            <a:r>
              <a:rPr lang="en-US" sz="2400" dirty="0" smtClean="0"/>
              <a:t>This bulletin will cover:</a:t>
            </a:r>
          </a:p>
          <a:p>
            <a:pPr lvl="3"/>
            <a:endParaRPr lang="en-US" sz="2400" dirty="0" smtClean="0"/>
          </a:p>
          <a:p>
            <a:pPr lvl="3"/>
            <a:r>
              <a:rPr lang="en-US" sz="2400" dirty="0" smtClean="0"/>
              <a:t>List of available </a:t>
            </a:r>
            <a:r>
              <a:rPr lang="en-US" sz="2400" dirty="0" smtClean="0"/>
              <a:t>for transponders compatible with Baja SAE official timing systems</a:t>
            </a:r>
          </a:p>
          <a:p>
            <a:pPr lvl="3"/>
            <a:endParaRPr lang="en-US" sz="2400" dirty="0"/>
          </a:p>
          <a:p>
            <a:pPr lvl="3"/>
            <a:r>
              <a:rPr lang="en-US" sz="2400" dirty="0"/>
              <a:t>Information about how </a:t>
            </a:r>
            <a:r>
              <a:rPr lang="en-US" sz="2400" dirty="0" smtClean="0"/>
              <a:t>to report </a:t>
            </a:r>
            <a:r>
              <a:rPr lang="en-US" sz="2400" dirty="0"/>
              <a:t>the cost of your Transponder(s) in the Cost Report</a:t>
            </a:r>
          </a:p>
          <a:p>
            <a:pPr marL="231775" lvl="3" indent="0">
              <a:buNone/>
            </a:pPr>
            <a:endParaRPr lang="en-US" sz="2400" dirty="0"/>
          </a:p>
          <a:p>
            <a:pPr lvl="3"/>
            <a:r>
              <a:rPr lang="en-US" sz="2400" dirty="0" smtClean="0"/>
              <a:t>Details that can help you compare allowed transponder types if deciding what to purchase</a:t>
            </a:r>
          </a:p>
          <a:p>
            <a:pPr marL="231775" lvl="3" indent="0">
              <a:buNone/>
            </a:pPr>
            <a:endParaRPr lang="en-US" sz="2400" dirty="0" smtClean="0"/>
          </a:p>
          <a:p>
            <a:pPr lvl="2"/>
            <a:endParaRPr lang="en-US" sz="2400" dirty="0" smtClean="0"/>
          </a:p>
          <a:p>
            <a:pPr lvl="2"/>
            <a:endParaRPr lang="en-US" sz="2400" dirty="0"/>
          </a:p>
          <a:p>
            <a:pPr lvl="2"/>
            <a:endParaRPr lang="en-US" sz="2400" dirty="0" smtClean="0"/>
          </a:p>
          <a:p>
            <a:pPr lvl="2"/>
            <a:endParaRPr lang="en-US" sz="2400" dirty="0"/>
          </a:p>
          <a:p>
            <a:pPr lvl="2"/>
            <a:endParaRPr lang="en-US" sz="2400" dirty="0" smtClean="0"/>
          </a:p>
          <a:p>
            <a:pPr lvl="2"/>
            <a:endParaRPr lang="en-US" sz="2400" dirty="0" smtClean="0"/>
          </a:p>
          <a:p>
            <a:pPr lvl="2"/>
            <a:endParaRPr lang="en-US" sz="2400" dirty="0" smtClean="0"/>
          </a:p>
          <a:p>
            <a:pPr marL="0" lvl="2" indent="0">
              <a:buNone/>
            </a:pPr>
            <a:endParaRPr lang="en-US" sz="2400" dirty="0" smtClean="0"/>
          </a:p>
          <a:p>
            <a:pPr lvl="2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09265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Transponder Reported Cost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2"/>
            <a:r>
              <a:rPr lang="en-US" sz="2400" dirty="0" smtClean="0"/>
              <a:t>Reminders: As of 2016:</a:t>
            </a:r>
            <a:endParaRPr lang="en-US" sz="2400" dirty="0" smtClean="0"/>
          </a:p>
          <a:p>
            <a:pPr lvl="2"/>
            <a:endParaRPr lang="en-US" sz="2400" dirty="0" smtClean="0"/>
          </a:p>
          <a:p>
            <a:pPr lvl="3"/>
            <a:r>
              <a:rPr lang="en-US" sz="2400" dirty="0" smtClean="0"/>
              <a:t>Transponders </a:t>
            </a:r>
            <a:r>
              <a:rPr lang="en-US" sz="2400" dirty="0" smtClean="0"/>
              <a:t>are NOT </a:t>
            </a:r>
            <a:r>
              <a:rPr lang="en-US" sz="2400" dirty="0" smtClean="0"/>
              <a:t>be included in the Cost Report</a:t>
            </a:r>
          </a:p>
          <a:p>
            <a:pPr lvl="3"/>
            <a:endParaRPr lang="en-US" sz="2400" dirty="0" smtClean="0"/>
          </a:p>
          <a:p>
            <a:pPr lvl="3"/>
            <a:r>
              <a:rPr lang="en-US" sz="2400" dirty="0" smtClean="0"/>
              <a:t>If you accidently include one or more transponders in your cost report, we will exclude those lines during the cost report processing</a:t>
            </a:r>
          </a:p>
          <a:p>
            <a:pPr lvl="3"/>
            <a:endParaRPr lang="en-US" sz="2400" dirty="0" smtClean="0"/>
          </a:p>
          <a:p>
            <a:pPr lvl="3"/>
            <a:r>
              <a:rPr lang="en-US" sz="2400" dirty="0" smtClean="0"/>
              <a:t>This applies to all types of accepted transponders regardless of how much and how often you pay for them</a:t>
            </a:r>
          </a:p>
          <a:p>
            <a:pPr lvl="3"/>
            <a:endParaRPr lang="en-US" sz="2400" dirty="0" smtClean="0"/>
          </a:p>
          <a:p>
            <a:pPr lvl="2"/>
            <a:endParaRPr lang="en-US" sz="2400" dirty="0" smtClean="0"/>
          </a:p>
          <a:p>
            <a:pPr lvl="2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38486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Transponders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6" t="10833" r="17892" b="12168"/>
          <a:stretch/>
        </p:blipFill>
        <p:spPr bwMode="auto">
          <a:xfrm>
            <a:off x="1564498" y="4405212"/>
            <a:ext cx="722480" cy="85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mylaps.com/cache/images/ff3789151f18d89508750ca240117159_norm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620" y="4495060"/>
            <a:ext cx="699511" cy="69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encrypted-tbn2.gstatic.com/images?q=tbn:ANd9GcRfmaSiSHJ_QliXPxwVyWXAnIEWrjEdmYTwdZekHhFzQiRZhEveO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131" y="4516258"/>
            <a:ext cx="657116" cy="65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5" t="14943" r="22129" b="16471"/>
          <a:stretch/>
        </p:blipFill>
        <p:spPr bwMode="auto">
          <a:xfrm>
            <a:off x="781535" y="4422218"/>
            <a:ext cx="622953" cy="7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266" y="1402362"/>
            <a:ext cx="1888873" cy="151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http://worldartsme.com/images/check-and-x-clipart-1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558591" y="1505475"/>
            <a:ext cx="1576968" cy="141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http://worldartsme.com/images/check-and-x-clipart-1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6"/>
          <a:stretch/>
        </p:blipFill>
        <p:spPr bwMode="auto">
          <a:xfrm>
            <a:off x="7443486" y="4269091"/>
            <a:ext cx="1451579" cy="141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57200" y="4088171"/>
            <a:ext cx="6858000" cy="1905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57200" y="1219200"/>
            <a:ext cx="6858000" cy="228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5074" y="307270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MX Classic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190571" y="305872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MX Flex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858104" y="308985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X2 MX</a:t>
            </a:r>
            <a:endParaRPr lang="en-US" dirty="0"/>
          </a:p>
        </p:txBody>
      </p:sp>
      <p:pic>
        <p:nvPicPr>
          <p:cNvPr id="1040" name="Picture 16" descr="http://motocrossactionmag.com/Uploads/Public/Images/Bikes/transpondermx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788" y="4359464"/>
            <a:ext cx="692903" cy="86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3" descr="4efd786ddf4f9996fda4cce8c77a314b_normal.png (279×362)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99" y="1594754"/>
            <a:ext cx="9429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44d91f092c11672691cc9a9b69e68ff1_normal.png (279×362)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608" y="1598015"/>
            <a:ext cx="9429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219700" y="2833004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X2 </a:t>
            </a:r>
            <a:r>
              <a:rPr lang="en-US" dirty="0" smtClean="0"/>
              <a:t>MX w/ </a:t>
            </a:r>
          </a:p>
          <a:p>
            <a:r>
              <a:rPr lang="en-US" dirty="0" smtClean="0"/>
              <a:t>Direct Power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139" y="1443669"/>
            <a:ext cx="1492663" cy="139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x2 transpond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988" y="4269091"/>
            <a:ext cx="682100" cy="111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061956" y="5373313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MX Car/Bike or Kart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2406" y="5354542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MyLaps</a:t>
            </a:r>
            <a:r>
              <a:rPr lang="en-US" dirty="0" smtClean="0"/>
              <a:t> Non-MX Classic &amp; Flex</a:t>
            </a:r>
            <a:endParaRPr lang="en-US" dirty="0"/>
          </a:p>
        </p:txBody>
      </p:sp>
      <p:pic>
        <p:nvPicPr>
          <p:cNvPr id="1030" name="Picture 6" descr="Image result for x2 transponder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244094" y="4272000"/>
            <a:ext cx="541007" cy="10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260984" y="5285757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Other </a:t>
            </a:r>
          </a:p>
          <a:p>
            <a:r>
              <a:rPr lang="en-US" dirty="0" smtClean="0"/>
              <a:t>Brands</a:t>
            </a:r>
          </a:p>
        </p:txBody>
      </p:sp>
    </p:spTree>
    <p:extLst>
      <p:ext uri="{BB962C8B-B14F-4D97-AF65-F5344CB8AC3E}">
        <p14:creationId xmlns:p14="http://schemas.microsoft.com/office/powerpoint/2010/main" val="1443193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on Allowed Transponders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304929"/>
              </p:ext>
            </p:extLst>
          </p:nvPr>
        </p:nvGraphicFramePr>
        <p:xfrm>
          <a:off x="304800" y="1066800"/>
          <a:ext cx="8229601" cy="520338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455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61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55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61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461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</a:rPr>
                        <a:t>Allowed Transponders</a:t>
                      </a:r>
                      <a:endParaRPr lang="en-US" sz="1000" dirty="0">
                        <a:effectLst/>
                      </a:endParaRPr>
                    </a:p>
                  </a:txBody>
                  <a:tcPr marL="64462" marR="644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82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Transponder Name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MX </a:t>
                      </a:r>
                      <a:r>
                        <a:rPr lang="en-US" sz="1000" dirty="0" smtClean="0">
                          <a:effectLst/>
                        </a:rPr>
                        <a:t>Classic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MX </a:t>
                      </a:r>
                      <a:r>
                        <a:rPr lang="en-US" sz="1000" dirty="0" smtClean="0">
                          <a:effectLst/>
                        </a:rPr>
                        <a:t>Flex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X2 MX Rechargeable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X2 MX Direct Power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82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Picture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82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Price Model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One Time Purchase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1, 2 or 5 Year Subscription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1, 2 or 5 Year Subscription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1, 2 or 5 Year Subscription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82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Sales Availability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 Longer Available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 Longer Available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Currently Available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Currently Available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82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Renewal Availability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-- NA --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en-US" sz="1000" dirty="0">
                          <a:effectLst/>
                        </a:rPr>
                        <a:t>, 2 or 5 Year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en-US" sz="1000" dirty="0">
                          <a:effectLst/>
                        </a:rPr>
                        <a:t>, 2 or 5 Year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en-US" sz="1000" dirty="0">
                          <a:effectLst/>
                        </a:rPr>
                        <a:t>, 2 or 5 Year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82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effectLst/>
                        </a:rPr>
                        <a:t>MyLaps</a:t>
                      </a:r>
                      <a:r>
                        <a:rPr lang="en-US" sz="1000" dirty="0" smtClean="0">
                          <a:effectLst/>
                        </a:rPr>
                        <a:t>’ End </a:t>
                      </a:r>
                      <a:r>
                        <a:rPr lang="en-US" sz="1000" dirty="0">
                          <a:effectLst/>
                        </a:rPr>
                        <a:t>of Support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1-6-2017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1-6-2017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Ongoing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Ongoing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82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effectLst/>
                        </a:rPr>
                        <a:t>MyLaps</a:t>
                      </a:r>
                      <a:r>
                        <a:rPr lang="en-US" sz="1000" dirty="0" smtClean="0">
                          <a:effectLst/>
                        </a:rPr>
                        <a:t>’ End </a:t>
                      </a:r>
                      <a:r>
                        <a:rPr lang="en-US" sz="1000" dirty="0">
                          <a:effectLst/>
                        </a:rPr>
                        <a:t>of </a:t>
                      </a:r>
                      <a:r>
                        <a:rPr lang="en-US" sz="1000" dirty="0" smtClean="0">
                          <a:effectLst/>
                        </a:rPr>
                        <a:t>Service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1-6-2019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1-6-2019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Ongoing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Ongoing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82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Insurance Included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Yes, With Subscription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Yes, With Subscription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Yes, With Subscription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82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Warranty Included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3-year Limited Warranty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Unlimited warranty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Unlimited warranty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Unlimited warranty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365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Mounting Type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Classic Quick Release Clip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Classic Quick Release Clip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X2 Quick Release Clip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Direct Mount +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Cable Harness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365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Power </a:t>
                      </a:r>
                      <a:r>
                        <a:rPr lang="en-US" sz="1000" dirty="0" smtClean="0">
                          <a:effectLst/>
                        </a:rPr>
                        <a:t>Source /</a:t>
                      </a:r>
                      <a:r>
                        <a:rPr lang="en-US" sz="1000" baseline="0" dirty="0" smtClean="0">
                          <a:effectLst/>
                        </a:rPr>
                        <a:t> </a:t>
                      </a:r>
                      <a:br>
                        <a:rPr lang="en-US" sz="1000" baseline="0" dirty="0" smtClean="0">
                          <a:effectLst/>
                        </a:rPr>
                      </a:br>
                      <a:r>
                        <a:rPr lang="en-US" sz="1000" baseline="0" dirty="0" smtClean="0">
                          <a:effectLst/>
                        </a:rPr>
                        <a:t>Time on Battery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Rechargeable / 4 Days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Rechargeable </a:t>
                      </a:r>
                      <a:r>
                        <a:rPr lang="en-US" sz="1000" dirty="0" smtClean="0">
                          <a:effectLst/>
                        </a:rPr>
                        <a:t>/ </a:t>
                      </a:r>
                      <a:r>
                        <a:rPr lang="en-US" sz="1000" dirty="0">
                          <a:effectLst/>
                        </a:rPr>
                        <a:t>5 </a:t>
                      </a:r>
                      <a:r>
                        <a:rPr lang="en-US" sz="1000" dirty="0" smtClean="0">
                          <a:effectLst/>
                        </a:rPr>
                        <a:t>Days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Rechargeable </a:t>
                      </a:r>
                      <a:r>
                        <a:rPr lang="en-US" sz="1000" dirty="0" smtClean="0">
                          <a:effectLst/>
                        </a:rPr>
                        <a:t>/ </a:t>
                      </a:r>
                      <a:r>
                        <a:rPr lang="en-US" sz="1000" dirty="0">
                          <a:effectLst/>
                        </a:rPr>
                        <a:t>5 </a:t>
                      </a:r>
                      <a:r>
                        <a:rPr lang="en-US" sz="1000" dirty="0" smtClean="0">
                          <a:effectLst/>
                        </a:rPr>
                        <a:t>Days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Direct Power (12V) With Built in Battery Backup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82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Time Needed to Charge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 Hours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 Hours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 Hours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-- NA --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82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Charger Type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 dirty="0">
                          <a:effectLst/>
                        </a:rPr>
                        <a:t>Black</a:t>
                      </a:r>
                      <a:r>
                        <a:rPr lang="en-US" sz="1000" dirty="0">
                          <a:effectLst/>
                        </a:rPr>
                        <a:t> 12V Cradle 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 dirty="0">
                          <a:effectLst/>
                        </a:rPr>
                        <a:t>White</a:t>
                      </a:r>
                      <a:r>
                        <a:rPr lang="en-US" sz="1000" dirty="0">
                          <a:effectLst/>
                        </a:rPr>
                        <a:t> 5V USB Cradle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5V USB X2 </a:t>
                      </a:r>
                      <a:r>
                        <a:rPr lang="en-US" sz="1000" dirty="0" err="1">
                          <a:effectLst/>
                        </a:rPr>
                        <a:t>RaceKey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-- NA --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62" marR="64462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pic>
        <p:nvPicPr>
          <p:cNvPr id="1034" name="Picture 3" descr="4efd786ddf4f9996fda4cce8c77a314b_normal.png (279×36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27619"/>
            <a:ext cx="703604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44d91f092c11672691cc9a9b69e68ff1_normal.png (279×362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0017"/>
            <a:ext cx="709394" cy="93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 descr="69596558f2a7bfc7898fc9e9b872085f_normal_2x.png (326×326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85719"/>
            <a:ext cx="10001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" descr="c2a73148a1e31cfc41f2f344512acb0b_normal_2x.png (326×326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995" y="1785719"/>
            <a:ext cx="929605" cy="9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70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Don’t include any transponders in your Cost Report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Use one or two </a:t>
            </a:r>
            <a:r>
              <a:rPr lang="en-US" dirty="0" smtClean="0"/>
              <a:t>of the allowed </a:t>
            </a:r>
            <a:r>
              <a:rPr lang="en-US" dirty="0" smtClean="0"/>
              <a:t>transponders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2" indent="-457200"/>
            <a:r>
              <a:rPr lang="en-US" sz="2000" dirty="0"/>
              <a:t>If you are unsure about a rule, you can make use of the Rules Question feature on BajaSAE.net, or ask fellow competitors on the BajaSAE.net forums.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448242"/>
      </p:ext>
    </p:extLst>
  </p:cSld>
  <p:clrMapOvr>
    <a:masterClrMapping/>
  </p:clrMapOvr>
</p:sld>
</file>

<file path=ppt/theme/theme1.xml><?xml version="1.0" encoding="utf-8"?>
<a:theme xmlns:a="http://schemas.openxmlformats.org/drawingml/2006/main" name="Baja SAE Tech Bulletin Template">
  <a:themeElements>
    <a:clrScheme name="SAE_ppt_130415">
      <a:dk1>
        <a:sysClr val="windowText" lastClr="000000"/>
      </a:dk1>
      <a:lt1>
        <a:sysClr val="window" lastClr="FFFFFF"/>
      </a:lt1>
      <a:dk2>
        <a:srgbClr val="616265"/>
      </a:dk2>
      <a:lt2>
        <a:srgbClr val="CACAC8"/>
      </a:lt2>
      <a:accent1>
        <a:srgbClr val="01A0E9"/>
      </a:accent1>
      <a:accent2>
        <a:srgbClr val="005195"/>
      </a:accent2>
      <a:accent3>
        <a:srgbClr val="2EB135"/>
      </a:accent3>
      <a:accent4>
        <a:srgbClr val="FFB201"/>
      </a:accent4>
      <a:accent5>
        <a:srgbClr val="EA7125"/>
      </a:accent5>
      <a:accent6>
        <a:srgbClr val="DC291E"/>
      </a:accent6>
      <a:hlink>
        <a:srgbClr val="005195"/>
      </a:hlink>
      <a:folHlink>
        <a:srgbClr val="01A0E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Baja SAE Tech Bulletin Template</Template>
  <TotalTime>54</TotalTime>
  <Words>392</Words>
  <Application>Microsoft Office PowerPoint</Application>
  <PresentationFormat>On-screen Show (4:3)</PresentationFormat>
  <Paragraphs>121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Baja SAE Tech Bulletin Template</vt:lpstr>
      <vt:lpstr>Baja SAE Technical Bulletin</vt:lpstr>
      <vt:lpstr>Introduction</vt:lpstr>
      <vt:lpstr>Transponder Reported Cost</vt:lpstr>
      <vt:lpstr>Types of Transponders</vt:lpstr>
      <vt:lpstr>Details on Allowed Transponders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Baja SAE Technical Bulletin</dc:title>
  <dc:creator>Mike Zieman</dc:creator>
  <cp:lastModifiedBy>Mike Zieman</cp:lastModifiedBy>
  <cp:revision>11</cp:revision>
  <cp:lastPrinted>2013-08-22T19:10:16Z</cp:lastPrinted>
  <dcterms:created xsi:type="dcterms:W3CDTF">2016-02-18T02:56:23Z</dcterms:created>
  <dcterms:modified xsi:type="dcterms:W3CDTF">2017-01-10T23:07:45Z</dcterms:modified>
</cp:coreProperties>
</file>